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4"/>
  </p:sldMasterIdLst>
  <p:notesMasterIdLst>
    <p:notesMasterId r:id="rId23"/>
  </p:notesMasterIdLst>
  <p:handoutMasterIdLst>
    <p:handoutMasterId r:id="rId24"/>
  </p:handoutMasterIdLst>
  <p:sldIdLst>
    <p:sldId id="300" r:id="rId5"/>
    <p:sldId id="301" r:id="rId6"/>
    <p:sldId id="302" r:id="rId7"/>
    <p:sldId id="303" r:id="rId8"/>
    <p:sldId id="304" r:id="rId9"/>
    <p:sldId id="305" r:id="rId10"/>
    <p:sldId id="306" r:id="rId11"/>
    <p:sldId id="307" r:id="rId12"/>
    <p:sldId id="308" r:id="rId13"/>
    <p:sldId id="309" r:id="rId14"/>
    <p:sldId id="310" r:id="rId15"/>
    <p:sldId id="311" r:id="rId16"/>
    <p:sldId id="312" r:id="rId17"/>
    <p:sldId id="313" r:id="rId18"/>
    <p:sldId id="314" r:id="rId19"/>
    <p:sldId id="315" r:id="rId20"/>
    <p:sldId id="316" r:id="rId21"/>
    <p:sldId id="317" r:id="rId22"/>
  </p:sldIdLst>
  <p:sldSz cx="9144000" cy="6858000" type="screen4x3"/>
  <p:notesSz cx="6797675" cy="9928225"/>
  <p:defaultTextStyle>
    <a:defPPr>
      <a:defRPr lang="fr-FR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D4D4D"/>
    <a:srgbClr val="5F5F5F"/>
    <a:srgbClr val="003A78"/>
    <a:srgbClr val="00218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126" autoAdjust="0"/>
    <p:restoredTop sz="94660"/>
  </p:normalViewPr>
  <p:slideViewPr>
    <p:cSldViewPr snapToGrid="0" snapToObjects="1">
      <p:cViewPr varScale="1">
        <p:scale>
          <a:sx n="85" d="100"/>
          <a:sy n="85" d="100"/>
        </p:scale>
        <p:origin x="1722" y="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33F9CAA4-D264-4AD3-B51E-D47AE9F08268}" type="datetimeFigureOut">
              <a:rPr lang="fr-FR"/>
              <a:pPr>
                <a:defRPr/>
              </a:pPr>
              <a:t>11/08/2016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06093A3F-884E-4302-BBA2-242AABBE1593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6329522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31E3A332-C4DD-40A5-9E5C-3BB6C2AFD4CC}" type="datetimeFigureOut">
              <a:rPr lang="fr-FR"/>
              <a:pPr>
                <a:defRPr/>
              </a:pPr>
              <a:t>11/08/2016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fr-FR" noProof="0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noProof="0"/>
              <a:t>Cliquez pour modifier les styles du texte du masque</a:t>
            </a:r>
          </a:p>
          <a:p>
            <a:pPr lvl="1"/>
            <a:r>
              <a:rPr lang="fr-FR" noProof="0"/>
              <a:t>Deuxième niveau</a:t>
            </a:r>
          </a:p>
          <a:p>
            <a:pPr lvl="2"/>
            <a:r>
              <a:rPr lang="fr-FR" noProof="0"/>
              <a:t>Troisième niveau</a:t>
            </a:r>
          </a:p>
          <a:p>
            <a:pPr lvl="3"/>
            <a:r>
              <a:rPr lang="fr-FR" noProof="0"/>
              <a:t>Quatrième niveau</a:t>
            </a:r>
          </a:p>
          <a:p>
            <a:pPr lvl="4"/>
            <a:r>
              <a:rPr lang="fr-FR" noProof="0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C7BCEB2A-038C-4EFF-BE92-5E0974619DDE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6809189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v-LV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563501-9C7D-4C22-8BF6-DFB976ABB097}" type="slidenum">
              <a:rPr lang="lv-LV" smtClean="0"/>
              <a:pPr/>
              <a:t>11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835927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v-LV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563501-9C7D-4C22-8BF6-DFB976ABB097}" type="slidenum">
              <a:rPr lang="lv-LV" smtClean="0"/>
              <a:pPr/>
              <a:t>12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0450018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Cliquez pour modifier le style des sous-titres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F00DD2C8-984E-4D18-A0FD-BEF769E7996A}" type="datetime1">
              <a:rPr lang="lv-LV" smtClean="0"/>
              <a:t>11.08.2016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r>
              <a:rPr lang="fr-FR"/>
              <a:t>inara 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31A5490F-43D6-4496-A131-E4F9AEA79BA9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09499993-4D42-48B0-A025-165543A564A2}" type="datetime1">
              <a:rPr lang="lv-LV" smtClean="0"/>
              <a:t>11.08.2016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r>
              <a:rPr lang="fr-FR"/>
              <a:t>inara 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135FD757-E6BF-41BD-8268-E025CBE93A17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74C636C4-43E5-4228-98A1-46C08E58C64C}" type="datetime1">
              <a:rPr lang="lv-LV" smtClean="0"/>
              <a:t>11.08.2016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r>
              <a:rPr lang="fr-FR"/>
              <a:t>inara 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B437C014-D915-4BDC-AA74-46F1B65BFE50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F81A8355-83BD-45C3-B7F3-3C596D9F2FD6}" type="datetime1">
              <a:rPr lang="lv-LV" smtClean="0"/>
              <a:t>11.08.2016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r>
              <a:rPr lang="fr-FR"/>
              <a:t>inara 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C16F34A0-4F7F-4848-9DF2-228E3BB60414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591B3B9C-257E-4BC0-94D5-BA88F505EEFD}" type="datetime1">
              <a:rPr lang="lv-LV" smtClean="0"/>
              <a:t>11.08.2016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r>
              <a:rPr lang="fr-FR"/>
              <a:t>inara 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13629D57-AEB7-4296-ABD0-C5CB0189DB2E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03D20AD6-648A-4A8E-9BCF-2CE375ED90D4}" type="datetime1">
              <a:rPr lang="lv-LV" smtClean="0"/>
              <a:t>11.08.2016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r>
              <a:rPr lang="fr-FR"/>
              <a:t>inara </a:t>
            </a: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44356867-066C-4E78-8A82-CC2B71AF4BD7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6D474441-BE41-41AC-9D4F-31672D13123A}" type="datetime1">
              <a:rPr lang="lv-LV" smtClean="0"/>
              <a:t>11.08.2016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r>
              <a:rPr lang="fr-FR"/>
              <a:t>inara </a:t>
            </a:r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B4699A08-7CC5-4E87-AE99-530AD361FF49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3322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6E942E1D-B55B-4760-905D-777D759484D9}" type="datetime1">
              <a:rPr lang="lv-LV" smtClean="0"/>
              <a:t>11.08.2016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r>
              <a:rPr lang="fr-FR"/>
              <a:t>inara 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E7C8B6ED-A412-491B-AC03-CB8A5FAF05B9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D8495C89-35CF-4804-A532-737C2BB2FAEC}" type="datetime1">
              <a:rPr lang="lv-LV" smtClean="0"/>
              <a:t>11.08.2016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r>
              <a:rPr lang="fr-FR"/>
              <a:t>inara 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F7220256-E0BE-4748-B626-158B7B203234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ED3C039D-06D6-4A1C-BDA3-4B5CB0881DD4}" type="datetime1">
              <a:rPr lang="lv-LV" smtClean="0"/>
              <a:t>11.08.2016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r>
              <a:rPr lang="fr-FR"/>
              <a:t>inara </a:t>
            </a: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66F5BBBA-CF90-4DAD-B69F-82EE7893F2EF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Cliquez et modifiez le titre</a:t>
            </a:r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FR" noProof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83F563E1-0627-4ACB-B59B-DF2AD21987E3}" type="datetime1">
              <a:rPr lang="lv-LV" smtClean="0"/>
              <a:t>11.08.2016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r>
              <a:rPr lang="fr-FR"/>
              <a:t>inara </a:t>
            </a: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6A6309B4-057B-471A-8EB1-ECB4F05BDBA9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17" Type="http://schemas.openxmlformats.org/officeDocument/2006/relationships/image" Target="../media/image5.jp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.jp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gi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ttēls 1"/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-9525" y="-42863"/>
            <a:ext cx="9163050" cy="6943725"/>
          </a:xfrm>
          <a:prstGeom prst="rect">
            <a:avLst/>
          </a:prstGeom>
        </p:spPr>
      </p:pic>
      <p:pic>
        <p:nvPicPr>
          <p:cNvPr id="6" name="Attēls 5"/>
          <p:cNvPicPr>
            <a:picLocks noChangeAspect="1"/>
          </p:cNvPicPr>
          <p:nvPr userDrawn="1"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53768" y="639016"/>
            <a:ext cx="715394" cy="357697"/>
          </a:xfrm>
          <a:prstGeom prst="rect">
            <a:avLst/>
          </a:prstGeom>
        </p:spPr>
      </p:pic>
      <p:pic>
        <p:nvPicPr>
          <p:cNvPr id="7" name="Attēls 6"/>
          <p:cNvPicPr>
            <a:picLocks noChangeAspect="1"/>
          </p:cNvPicPr>
          <p:nvPr userDrawn="1"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59822" y="531110"/>
            <a:ext cx="573507" cy="573507"/>
          </a:xfrm>
          <a:prstGeom prst="rect">
            <a:avLst/>
          </a:prstGeom>
        </p:spPr>
      </p:pic>
      <p:pic>
        <p:nvPicPr>
          <p:cNvPr id="11" name="Attēls 10"/>
          <p:cNvPicPr>
            <a:picLocks noChangeAspect="1"/>
          </p:cNvPicPr>
          <p:nvPr userDrawn="1"/>
        </p:nvPicPr>
        <p:blipFill>
          <a:blip r:embed="rId1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6504" y="639016"/>
            <a:ext cx="879096" cy="357697"/>
          </a:xfrm>
          <a:prstGeom prst="rect">
            <a:avLst/>
          </a:prstGeom>
        </p:spPr>
      </p:pic>
      <p:pic>
        <p:nvPicPr>
          <p:cNvPr id="12" name="Attēls 11"/>
          <p:cNvPicPr>
            <a:picLocks noChangeAspect="1"/>
          </p:cNvPicPr>
          <p:nvPr userDrawn="1"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2618" y="303730"/>
            <a:ext cx="913070" cy="91307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hdr="0" ftr="0" dt="0"/>
  <p:txStyles>
    <p:titleStyle>
      <a:lvl1pPr algn="ctr" defTabSz="457200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defTabSz="457200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arcg.is/2b2zo09" TargetMode="External"/><Relationship Id="rId2" Type="http://schemas.openxmlformats.org/officeDocument/2006/relationships/hyperlink" Target="http://arcg.is/2b2zViP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988840"/>
            <a:ext cx="7772400" cy="1362075"/>
          </a:xfrm>
        </p:spPr>
        <p:txBody>
          <a:bodyPr/>
          <a:lstStyle/>
          <a:p>
            <a:r>
              <a:rPr lang="lv-LV" dirty="0"/>
              <a:t>Centralizēto valsts eksāmenu analīze par 2014./2015. </a:t>
            </a:r>
            <a:r>
              <a:rPr lang="lv-LV" dirty="0" err="1"/>
              <a:t>M.g</a:t>
            </a:r>
            <a:r>
              <a:rPr lang="lv-LV" dirty="0"/>
              <a:t>.</a:t>
            </a:r>
          </a:p>
        </p:txBody>
      </p:sp>
      <p:sp>
        <p:nvSpPr>
          <p:cNvPr id="5" name="Subtitle 4"/>
          <p:cNvSpPr>
            <a:spLocks noGrp="1"/>
          </p:cNvSpPr>
          <p:nvPr>
            <p:ph type="body" idx="1"/>
          </p:nvPr>
        </p:nvSpPr>
        <p:spPr>
          <a:xfrm>
            <a:off x="722313" y="3573016"/>
            <a:ext cx="7772400" cy="1500187"/>
          </a:xfrm>
        </p:spPr>
        <p:txBody>
          <a:bodyPr>
            <a:noAutofit/>
          </a:bodyPr>
          <a:lstStyle/>
          <a:p>
            <a:endParaRPr lang="lv-LV" dirty="0">
              <a:solidFill>
                <a:srgbClr val="5A160B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algn="r">
              <a:spcBef>
                <a:spcPts val="0"/>
              </a:spcBef>
              <a:defRPr/>
            </a:pPr>
            <a:endParaRPr lang="lv-LV" sz="2800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lv-LV" sz="3600" dirty="0">
              <a:solidFill>
                <a:srgbClr val="5A160B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  <a:p>
            <a:r>
              <a:rPr lang="lv-LV" sz="3600" dirty="0">
                <a:solidFill>
                  <a:srgbClr val="5A160B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Māris Pūķis</a:t>
            </a:r>
          </a:p>
          <a:p>
            <a:r>
              <a:rPr lang="lv-LV" sz="3600" dirty="0">
                <a:solidFill>
                  <a:srgbClr val="5A160B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Jānis Upenieks</a:t>
            </a:r>
            <a:endParaRPr lang="en-US" sz="3600" dirty="0">
              <a:solidFill>
                <a:srgbClr val="5A160B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545615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83644"/>
            <a:ext cx="9144000" cy="507435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6520730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462" y="1715911"/>
            <a:ext cx="9148462" cy="514208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983010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27200"/>
            <a:ext cx="9144000" cy="51308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73389908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72356"/>
            <a:ext cx="9144000" cy="508564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74198766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04622"/>
            <a:ext cx="9144000" cy="515337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73556767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030994"/>
            <a:ext cx="8229600" cy="1143000"/>
          </a:xfrm>
        </p:spPr>
        <p:txBody>
          <a:bodyPr/>
          <a:lstStyle/>
          <a:p>
            <a:r>
              <a:rPr lang="lv-LV" dirty="0"/>
              <a:t>Korelācija skolas griezumā</a:t>
            </a: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/>
          </p:nvPr>
        </p:nvGraphicFramePr>
        <p:xfrm>
          <a:off x="1187624" y="2492896"/>
          <a:ext cx="7344816" cy="2880360"/>
        </p:xfrm>
        <a:graphic>
          <a:graphicData uri="http://schemas.openxmlformats.org/drawingml/2006/table">
            <a:tbl>
              <a:tblPr firstRow="1" firstCol="1" bandRow="1">
                <a:tableStyleId>{0505E3EF-67EA-436B-97B2-0124C06EBD24}</a:tableStyleId>
              </a:tblPr>
              <a:tblGrid>
                <a:gridCol w="3110746">
                  <a:extLst>
                    <a:ext uri="{9D8B030D-6E8A-4147-A177-3AD203B41FA5}">
                      <a16:colId xmlns:a16="http://schemas.microsoft.com/office/drawing/2014/main" val="2798132884"/>
                    </a:ext>
                  </a:extLst>
                </a:gridCol>
                <a:gridCol w="4234070">
                  <a:extLst>
                    <a:ext uri="{9D8B030D-6E8A-4147-A177-3AD203B41FA5}">
                      <a16:colId xmlns:a16="http://schemas.microsoft.com/office/drawing/2014/main" val="3529002615"/>
                    </a:ext>
                  </a:extLst>
                </a:gridCol>
              </a:tblGrid>
              <a:tr h="360040">
                <a:tc>
                  <a:txBody>
                    <a:bodyPr/>
                    <a:lstStyle/>
                    <a:p>
                      <a:pPr algn="just">
                        <a:lnSpc>
                          <a:spcPct val="105000"/>
                        </a:lnSpc>
                      </a:pPr>
                      <a:endParaRPr lang="lv-LV" sz="36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lv-LV" sz="3600" dirty="0">
                          <a:effectLst/>
                        </a:rPr>
                        <a:t>Angļu valoda</a:t>
                      </a:r>
                      <a:endParaRPr lang="lv-LV" sz="3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015925422"/>
                  </a:ext>
                </a:extLst>
              </a:tr>
              <a:tr h="360040">
                <a:tc>
                  <a:txBody>
                    <a:bodyPr/>
                    <a:lstStyle/>
                    <a:p>
                      <a:pPr algn="l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lv-LV" sz="3600" dirty="0">
                          <a:effectLst/>
                        </a:rPr>
                        <a:t>Vācu valoda</a:t>
                      </a:r>
                      <a:endParaRPr lang="lv-LV" sz="3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lv-LV" sz="3600">
                          <a:effectLst/>
                        </a:rPr>
                        <a:t>0,616734258</a:t>
                      </a:r>
                      <a:endParaRPr lang="lv-LV" sz="3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377748309"/>
                  </a:ext>
                </a:extLst>
              </a:tr>
              <a:tr h="360040">
                <a:tc>
                  <a:txBody>
                    <a:bodyPr/>
                    <a:lstStyle/>
                    <a:p>
                      <a:pPr algn="l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lv-LV" sz="3600" dirty="0">
                          <a:effectLst/>
                        </a:rPr>
                        <a:t>Vēsture</a:t>
                      </a:r>
                      <a:endParaRPr lang="lv-LV" sz="3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lv-LV" sz="3600" dirty="0">
                          <a:effectLst/>
                        </a:rPr>
                        <a:t>0,661639614</a:t>
                      </a:r>
                      <a:endParaRPr lang="lv-LV" sz="3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4204965087"/>
                  </a:ext>
                </a:extLst>
              </a:tr>
              <a:tr h="360040">
                <a:tc>
                  <a:txBody>
                    <a:bodyPr/>
                    <a:lstStyle/>
                    <a:p>
                      <a:pPr algn="l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lv-LV" sz="3600" dirty="0">
                          <a:effectLst/>
                        </a:rPr>
                        <a:t>Latviešu valoda</a:t>
                      </a:r>
                      <a:endParaRPr lang="lv-LV" sz="3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lv-LV" sz="3600" dirty="0">
                          <a:effectLst/>
                        </a:rPr>
                        <a:t>0,660977365</a:t>
                      </a:r>
                      <a:endParaRPr lang="lv-LV" sz="3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0655572"/>
                  </a:ext>
                </a:extLst>
              </a:tr>
              <a:tr h="360040">
                <a:tc>
                  <a:txBody>
                    <a:bodyPr/>
                    <a:lstStyle/>
                    <a:p>
                      <a:pPr algn="l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lv-LV" sz="3600">
                          <a:effectLst/>
                        </a:rPr>
                        <a:t>Matemātika</a:t>
                      </a:r>
                      <a:endParaRPr lang="lv-LV" sz="3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lv-LV" sz="3600" dirty="0">
                          <a:effectLst/>
                        </a:rPr>
                        <a:t>0,682827985</a:t>
                      </a:r>
                      <a:endParaRPr lang="lv-LV" sz="3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49262771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6643478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41111" y="846138"/>
            <a:ext cx="8229600" cy="1143000"/>
          </a:xfrm>
        </p:spPr>
        <p:txBody>
          <a:bodyPr/>
          <a:lstStyle/>
          <a:p>
            <a:r>
              <a:rPr lang="lv-LV" dirty="0"/>
              <a:t>Korelācijas pašvaldību griezumā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/>
          </p:nvPr>
        </p:nvGraphicFramePr>
        <p:xfrm>
          <a:off x="479425" y="3575844"/>
          <a:ext cx="8229600" cy="1792224"/>
        </p:xfrm>
        <a:graphic>
          <a:graphicData uri="http://schemas.openxmlformats.org/drawingml/2006/table">
            <a:tbl>
              <a:tblPr firstRow="1" firstCol="1" bandRow="1">
                <a:tableStyleId>{0505E3EF-67EA-436B-97B2-0124C06EBD24}</a:tableStyleId>
              </a:tblPr>
              <a:tblGrid>
                <a:gridCol w="3084463">
                  <a:extLst>
                    <a:ext uri="{9D8B030D-6E8A-4147-A177-3AD203B41FA5}">
                      <a16:colId xmlns:a16="http://schemas.microsoft.com/office/drawing/2014/main" val="3774468931"/>
                    </a:ext>
                  </a:extLst>
                </a:gridCol>
                <a:gridCol w="1872208">
                  <a:extLst>
                    <a:ext uri="{9D8B030D-6E8A-4147-A177-3AD203B41FA5}">
                      <a16:colId xmlns:a16="http://schemas.microsoft.com/office/drawing/2014/main" val="1909737872"/>
                    </a:ext>
                  </a:extLst>
                </a:gridCol>
                <a:gridCol w="1512168">
                  <a:extLst>
                    <a:ext uri="{9D8B030D-6E8A-4147-A177-3AD203B41FA5}">
                      <a16:colId xmlns:a16="http://schemas.microsoft.com/office/drawing/2014/main" val="2584207723"/>
                    </a:ext>
                  </a:extLst>
                </a:gridCol>
                <a:gridCol w="1760761">
                  <a:extLst>
                    <a:ext uri="{9D8B030D-6E8A-4147-A177-3AD203B41FA5}">
                      <a16:colId xmlns:a16="http://schemas.microsoft.com/office/drawing/2014/main" val="2809343527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l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lv-LV" sz="2800" dirty="0">
                          <a:effectLst/>
                        </a:rPr>
                        <a:t> </a:t>
                      </a:r>
                      <a:endParaRPr lang="lv-LV" sz="2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lv-LV" sz="2800" dirty="0">
                          <a:effectLst/>
                        </a:rPr>
                        <a:t>Angļu valoda</a:t>
                      </a:r>
                      <a:endParaRPr lang="lv-LV" sz="2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lv-LV" sz="2800">
                          <a:effectLst/>
                        </a:rPr>
                        <a:t>Vēsture</a:t>
                      </a:r>
                      <a:endParaRPr lang="lv-LV" sz="2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lv-LV" sz="2800" dirty="0">
                          <a:effectLst/>
                        </a:rPr>
                        <a:t>Latviešu valoda</a:t>
                      </a:r>
                      <a:endParaRPr lang="lv-LV" sz="2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25451117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lv-LV" sz="2800">
                          <a:effectLst/>
                        </a:rPr>
                        <a:t>Latviešu valoda</a:t>
                      </a:r>
                      <a:endParaRPr lang="lv-LV" sz="2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lv-LV" sz="2800" dirty="0">
                          <a:effectLst/>
                        </a:rPr>
                        <a:t>0,6923</a:t>
                      </a:r>
                      <a:endParaRPr lang="lv-LV" sz="2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lv-LV" sz="2800" dirty="0">
                          <a:effectLst/>
                        </a:rPr>
                        <a:t>0,5397</a:t>
                      </a:r>
                      <a:endParaRPr lang="lv-LV" sz="2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lv-LV" sz="2800" dirty="0">
                          <a:effectLst/>
                        </a:rPr>
                        <a:t> </a:t>
                      </a:r>
                      <a:endParaRPr lang="lv-LV" sz="2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257626231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lv-LV" sz="2800" dirty="0">
                          <a:effectLst/>
                        </a:rPr>
                        <a:t>Matemātika</a:t>
                      </a:r>
                      <a:endParaRPr lang="lv-LV" sz="2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lv-LV" sz="2800" dirty="0">
                          <a:effectLst/>
                        </a:rPr>
                        <a:t>0,5627</a:t>
                      </a:r>
                      <a:endParaRPr lang="lv-LV" sz="2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lv-LV" sz="2800" dirty="0">
                          <a:effectLst/>
                        </a:rPr>
                        <a:t>0,5348</a:t>
                      </a:r>
                      <a:endParaRPr lang="lv-LV" sz="2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lv-LV" sz="2800" dirty="0">
                          <a:effectLst/>
                        </a:rPr>
                        <a:t>0,6578</a:t>
                      </a:r>
                      <a:endParaRPr lang="lv-LV" sz="2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62545430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9021732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84613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lv-LV" dirty="0"/>
              <a:t>Saistība starp izglītību un finansējumu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lv-LV" sz="7200" dirty="0"/>
              <a:t>0,257498989</a:t>
            </a:r>
          </a:p>
        </p:txBody>
      </p:sp>
    </p:spTree>
    <p:extLst>
      <p:ext uri="{BB962C8B-B14F-4D97-AF65-F5344CB8AC3E}">
        <p14:creationId xmlns:p14="http://schemas.microsoft.com/office/powerpoint/2010/main" val="59885361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423333" y="1028700"/>
            <a:ext cx="8229600" cy="1143000"/>
          </a:xfrm>
        </p:spPr>
        <p:txBody>
          <a:bodyPr/>
          <a:lstStyle/>
          <a:p>
            <a:r>
              <a:rPr lang="lv-LV" dirty="0"/>
              <a:t>Kartogrāfiskie materiāli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lv-LV" u="sng" dirty="0">
                <a:hlinkClick r:id="rId2"/>
              </a:rPr>
              <a:t>Karte ar skolu vidējiem centralizēto eksāmenu rezultātiem pa priekšmetiem.</a:t>
            </a:r>
            <a:br>
              <a:rPr lang="lv-LV" u="sng" dirty="0"/>
            </a:br>
            <a:endParaRPr lang="lv-LV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lv-LV" u="sng" dirty="0">
                <a:hlinkClick r:id="rId3"/>
              </a:rPr>
              <a:t>Karte ar pašvaldību vidējiem centralizēto eksāmenu rezultātiem pa priekšmetiem.</a:t>
            </a:r>
            <a:endParaRPr lang="lv-LV" dirty="0"/>
          </a:p>
          <a:p>
            <a:endParaRPr lang="lv-LV" dirty="0"/>
          </a:p>
        </p:txBody>
      </p:sp>
    </p:spTree>
    <p:extLst>
      <p:ext uri="{BB962C8B-B14F-4D97-AF65-F5344CB8AC3E}">
        <p14:creationId xmlns:p14="http://schemas.microsoft.com/office/powerpoint/2010/main" val="20020067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180109" y="1028700"/>
            <a:ext cx="8229600" cy="1143000"/>
          </a:xfrm>
        </p:spPr>
        <p:txBody>
          <a:bodyPr/>
          <a:lstStyle/>
          <a:p>
            <a:r>
              <a:rPr lang="lv-LV" dirty="0"/>
              <a:t>Kā un kāpēc tas tapis?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lv-LV" dirty="0"/>
              <a:t>LPS un projekta SDI4Apps kopdarbā, ko ievieš Vidzemes plānošanas reģions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lv-LV" dirty="0"/>
              <a:t>Skolu reformas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lv-LV" dirty="0"/>
              <a:t>Bērnu vecākiem, izvēloties mācību iestādi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lv-LV" dirty="0"/>
              <a:t>Pašvaldībām, vērtējot skolu tīklu vai finansiāli motivējot skolotājus pēc paveiktā</a:t>
            </a:r>
            <a:endParaRPr lang="lv-LV" sz="34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9557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846138"/>
            <a:ext cx="8229600" cy="1143000"/>
          </a:xfrm>
        </p:spPr>
        <p:txBody>
          <a:bodyPr/>
          <a:lstStyle/>
          <a:p>
            <a:r>
              <a:rPr lang="lv-LV" dirty="0"/>
              <a:t>Skolas loma pašvaldībā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lv-LV" dirty="0"/>
              <a:t>1) Bērnu apmācība, sagatavošana centralizētajiem valsts eksāmeniem</a:t>
            </a:r>
          </a:p>
          <a:p>
            <a:r>
              <a:rPr lang="lv-LV" dirty="0"/>
              <a:t>2) Sociālās funkcijas</a:t>
            </a:r>
          </a:p>
          <a:p>
            <a:r>
              <a:rPr lang="lv-LV" dirty="0"/>
              <a:t>3) Finanšu lietas</a:t>
            </a:r>
          </a:p>
          <a:p>
            <a:endParaRPr lang="lv-LV" dirty="0"/>
          </a:p>
        </p:txBody>
      </p:sp>
    </p:spTree>
    <p:extLst>
      <p:ext uri="{BB962C8B-B14F-4D97-AF65-F5344CB8AC3E}">
        <p14:creationId xmlns:p14="http://schemas.microsoft.com/office/powerpoint/2010/main" val="10286101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429491" y="846138"/>
            <a:ext cx="8229600" cy="1143000"/>
          </a:xfrm>
        </p:spPr>
        <p:txBody>
          <a:bodyPr/>
          <a:lstStyle/>
          <a:p>
            <a:r>
              <a:rPr lang="lv-LV" dirty="0"/>
              <a:t>Vidējais </a:t>
            </a:r>
            <a:r>
              <a:rPr lang="lv-LV" dirty="0" err="1"/>
              <a:t>kopprocents</a:t>
            </a:r>
            <a:r>
              <a:rPr lang="lv-LV" dirty="0"/>
              <a:t> valstī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/>
            <a:r>
              <a:rPr lang="lv-LV" sz="4000" b="1" dirty="0"/>
              <a:t>50,17</a:t>
            </a:r>
            <a:r>
              <a:rPr lang="lv-LV" dirty="0"/>
              <a:t> % no aptuveni 14,6 tūkstošiem izglītojamiem, kas kopā nokārtoja 52807 eksāmenus</a:t>
            </a:r>
          </a:p>
        </p:txBody>
      </p:sp>
    </p:spTree>
    <p:extLst>
      <p:ext uri="{BB962C8B-B14F-4D97-AF65-F5344CB8AC3E}">
        <p14:creationId xmlns:p14="http://schemas.microsoft.com/office/powerpoint/2010/main" val="35606858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/>
          </p:cNvPicPr>
          <p:nvPr>
            <p:ph idx="429496729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662546"/>
            <a:ext cx="9144000" cy="519545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7355770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31818"/>
            <a:ext cx="9144000" cy="523701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724307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17964"/>
            <a:ext cx="9144000" cy="514003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65597763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84218"/>
            <a:ext cx="9108504" cy="497378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98861456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38488"/>
            <a:ext cx="9144000" cy="511951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756353824"/>
      </p:ext>
    </p:extLst>
  </p:cSld>
  <p:clrMapOvr>
    <a:masterClrMapping/>
  </p:clrMapOvr>
</p:sld>
</file>

<file path=ppt/theme/theme1.xml><?xml version="1.0" encoding="utf-8"?>
<a:theme xmlns:a="http://schemas.openxmlformats.org/drawingml/2006/main" name="Conception personnalisé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s" ma:contentTypeID="0x010100482BBA60E4131645AB2FB8EC0265B5AC" ma:contentTypeVersion="0" ma:contentTypeDescription="Izveidot jaunu dokumentu." ma:contentTypeScope="" ma:versionID="55d3ea0600642ba577155d1fec29aa62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03bbab447141b08595d15dbd52656389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Satura tips"/>
        <xsd:element ref="dc:title" minOccurs="0" maxOccurs="1" ma:index="4" ma:displayName="Virsraksts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28B6295B-E7C8-43D3-A9CF-B5B8421F35F4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9E5E40D6-A22F-48C0-B0BB-560714CE7339}">
  <ds:schemaRefs>
    <ds:schemaRef ds:uri="http://schemas.microsoft.com/office/2006/metadata/properties"/>
    <ds:schemaRef ds:uri="http://schemas.microsoft.com/office/2006/documentManagement/types"/>
    <ds:schemaRef ds:uri="http://purl.org/dc/terms/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http://purl.org/dc/elements/1.1/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A02D17F4-5E1B-4B86-8DBA-3D047BDF276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831</TotalTime>
  <Words>138</Words>
  <Application>Microsoft Office PowerPoint</Application>
  <PresentationFormat>On-screen Show (4:3)</PresentationFormat>
  <Paragraphs>47</Paragraphs>
  <Slides>18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2" baseType="lpstr">
      <vt:lpstr>Arial</vt:lpstr>
      <vt:lpstr>Calibri</vt:lpstr>
      <vt:lpstr>Times New Roman</vt:lpstr>
      <vt:lpstr>Conception personnalisée</vt:lpstr>
      <vt:lpstr>Centralizēto valsts eksāmenu analīze par 2014./2015. M.g.</vt:lpstr>
      <vt:lpstr>Kā un kāpēc tas tapis?</vt:lpstr>
      <vt:lpstr>Skolas loma pašvaldībā</vt:lpstr>
      <vt:lpstr>Vidējais kopprocents valstī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Korelācija skolas griezumā</vt:lpstr>
      <vt:lpstr>Korelācijas pašvaldību griezumā</vt:lpstr>
      <vt:lpstr>Saistība starp izglītību un finansējumu</vt:lpstr>
      <vt:lpstr>Kartogrāfiskie materiāli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Template</dc:title>
  <dc:creator>LPS</dc:creator>
  <cp:keywords>Norway grants</cp:keywords>
  <cp:lastModifiedBy>Jānis Upenieks</cp:lastModifiedBy>
  <cp:revision>100</cp:revision>
  <cp:lastPrinted>2015-02-18T16:49:10Z</cp:lastPrinted>
  <dcterms:created xsi:type="dcterms:W3CDTF">2011-11-09T09:46:35Z</dcterms:created>
  <dcterms:modified xsi:type="dcterms:W3CDTF">2016-08-11T12:19:16Z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0x010100482BBA60E4131645AB2FB8EC0265B5AC</vt:lpwstr>
  </property>
  <property fmtid="{D5CDD505-2E9C-101B-9397-08002B2CF9AE}" pid="3" name="IsMyDocuments">
    <vt:bool>true</vt:bool>
  </property>
</Properties>
</file>